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64" r:id="rId3"/>
    <p:sldId id="265" r:id="rId4"/>
    <p:sldId id="274" r:id="rId5"/>
    <p:sldId id="266" r:id="rId6"/>
    <p:sldId id="257" r:id="rId7"/>
    <p:sldId id="256" r:id="rId8"/>
    <p:sldId id="258" r:id="rId9"/>
    <p:sldId id="259" r:id="rId10"/>
    <p:sldId id="260" r:id="rId11"/>
    <p:sldId id="261" r:id="rId12"/>
    <p:sldId id="262" r:id="rId13"/>
    <p:sldId id="263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B76311-A349-4BFB-B6B9-97CED88668A3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4ED659D-8E48-4243-8144-3509C0090F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Интеграция ТРИЗ в профессиональную деятельность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738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229600" cy="6408712"/>
          </a:xfrm>
        </p:spPr>
        <p:txBody>
          <a:bodyPr>
            <a:normAutofit fontScale="925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Высокая работоспособность в выполнении намеченных планов. Накопление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систематизация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вспомогательной информации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Картотека Жюль Верна из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20 000 (!)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тетрадей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Хорошая техника решения задач.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(Биографы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Огюста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Пиккара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писали,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что изобретение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им батискафа коренным образом отличается от множества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прочих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изобретений, зачастую случайных и, во всяком случае,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интуитивных.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Пиккар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приходил к своим открытиям только благодаря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систематическим, продуманным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поискам решений. Создатель стратостата и батискафа умел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видеть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технические противоречия и владел немалым количеством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изобретательских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приемов даже с точки зрения современной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ТРИЗ ).</a:t>
            </a: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Способность отстаивать свои идеи — ≪умение держать удар≫.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Сорок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лет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прошло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от мечты о спуске на максимальные океанские глубины до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реального спуска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первого батискафа. За эти годы Огюсту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Пиккару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довелось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испытать многое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: нехватку средств, издевки журналистов, сопротивление морских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специалистов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Пиккару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было 70 лет, и он уступил место пилота своему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сыну Жаку).</a:t>
            </a: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Результативность. При наличии первых пяти качеств должны быть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частичные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положительные результаты на пути к цели.</a:t>
            </a:r>
          </a:p>
        </p:txBody>
      </p:sp>
    </p:spTree>
    <p:extLst>
      <p:ext uri="{BB962C8B-B14F-4D97-AF65-F5344CB8AC3E}">
        <p14:creationId xmlns:p14="http://schemas.microsoft.com/office/powerpoint/2010/main" val="2967921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88640"/>
            <a:ext cx="8229600" cy="65527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ТРИЗ непосредственно связана только с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четвертым качеством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этого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комплекса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Но качества образуют систему: нельзя добиться высоких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показателей 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одному пункту, если на нуле все остальные.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развития общества важен любой из указанных типов творчества. 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жизнь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связана с творческой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дейтельностью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первого типа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она чаще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благополучна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если же с деятельностью второго или третьего типов — почти всегда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проста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или драматична.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Если творчество первого типа непосредственно реализует прогресс, 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второго и третьего типов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определяет его тактические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стратегические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направления, ставит и решает задачи отдаленного, но непременно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грядущего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будущего. Поэтому важность такого творчества для общества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целом намного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значительнее.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поэтому же ТРИЗ рекомендует, кроме мотивации, развивать творческие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навыки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Путем упражнений, накопления опыта решения изобретательских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совершенствования техники решения на основе ТРИЗ, изучения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жизни выдающихся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творческих личностей, изучения творческих решений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искусстве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литературе, кино, политике, экономике, психологии и в других областях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человеческой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601208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АДАПТАЦИЯ ТРИЗ-знаний  К ПРОФЕССИИ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908720"/>
            <a:ext cx="8229600" cy="54726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Главная цель ТРИЗ — сделать мышление талантливым, сделать интуицию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управляемой, закономерно появляющейся и хорошо работающей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Заметных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изменений в Вашей вооруженности для решения новых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 достигнете на основе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знаний теоретического материала и Вашей практической деятельности.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адаптации ТРИЗ к Вашей профессиональной сфере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постоянная работа и тренировка. Это объясняется вполне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понятными явлениями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Во-первых,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читая специальную литературу в своей профессиональной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сфере, Вы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интерпретируете новые знания и извлекаете из них только те, которые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кажутся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непосредственно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применимыми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Вашей работе.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есть Вы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отбираете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систематизируете информацию.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ТРИЗ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напротив, универсальна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достаточно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обширна. Поэтому ее нужно осваивать всю и без пропусков! Это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обратная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задача по отношению к тому, к чему мы привыкли за многие годы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нашей профессиональной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979274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229600" cy="60486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Во-вторых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любая деятельность требует накопления опыта.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(Многие выпускники инженерных специальностей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позволяют себе утверждаться в мысли, что они-то уж точно постигли все тонкости своей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профессии.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Или, еще хуже, если так же думают о себе менеджеры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! Но так-ли это?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Давайте сравним себя с выпускниками медицинских вузов.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один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врач не имеет права приступить к лечению пациента без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достаточной практики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аттестации под наблюдением более опытных врачей. Ни один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врач не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должен останавливаться в накоплении и анализе своего опыта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практически во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всей своей будущей деятельности. Тогда почему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же выпускники инженерных специальностей думают по другому? Разве последствия неправильно решенных инженерных проблем (задач) не имеют тяжких последствий?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945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В-третьих,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разве 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удивляемся стремлениям окружающих заниматься спортом, вести здоровый образ жизни? Это становится стандартным элементом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культуры современного общества. Тогда почему рекомендация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тренинга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умственных способностей вызывает усмешку или удивление,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считается ненужной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или даже оскорбительной? Не потому ли, что культура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мышления современного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общества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еще недостаточно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высока, чтобы включить в себя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постоянный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тренинг мышления как обязательный способ поддержания 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долговечности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эффективности, и наконец, успешности в профессиональной деятельности?!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Сейчас много разных программ, как правило платных, но разве мы сами не способны к самообразованию в своей профессии?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823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Конкретные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рекомендации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692696"/>
            <a:ext cx="8229600" cy="604867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 Не следует думать, что сразу после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освоения курса Вы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сможете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решить любую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творческую проблему. 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все равно, что говорить о своей победе в любом поединке не зная противника.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2. Регулярно работайте с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литературой и другими источниками.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Еще и еще раз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пробуйте проходить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решения задач по памяти, все меньше подглядывая за ходом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прицеленного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учебнике варианта решения.</a:t>
            </a:r>
          </a:p>
          <a:p>
            <a:pPr marL="0" indent="0" algn="just"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3. Следите за принципом приема, а не за поясняющим его примером. 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Вся сила приема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в его принципе. И в Вашей фантазии, в способности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интерпретировать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прием применительно к решаемой задаче.</a:t>
            </a:r>
          </a:p>
          <a:p>
            <a:pPr marL="0" indent="0" algn="just"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4. Заменяйте термины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«золотое» ТРИЗ-правило! Нужно учиться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любые проблемы описаниями, понятными даже школьникам, хотя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старшеклассникам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Нередко неумение представить проблему иными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словами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виде, понятном для человека не из Вашей отрасли, свидетельствует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том, 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 сами недостаточно или неточно понимаете ее.</a:t>
            </a:r>
          </a:p>
        </p:txBody>
      </p:sp>
    </p:spTree>
    <p:extLst>
      <p:ext uri="{BB962C8B-B14F-4D97-AF65-F5344CB8AC3E}">
        <p14:creationId xmlns:p14="http://schemas.microsoft.com/office/powerpoint/2010/main" val="1636799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Составляйте собственные каталоги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приемов и оригинальных идеи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решений из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патентов, технической литературы, фантастики, детективов и любых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других интеллектуальных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источников.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Записывайте!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«золотое» ТРИЗ-правило! Во-первых, мы относимся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записанному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гораздо большей ответственностью, чем 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произнесенному. Во-вторых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визуализация и использование чисто механических усилий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возбуждает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дополнительные и очень мощные нейронные поля и ассоциации,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подключающиеся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решению проблемы. В-третьих, когда Вы знаете, что уже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забудете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свои быстролетящие мысли, поскольку записали их, то этим Вы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освобождаете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место в «оперативной памяти» мозга для новых мыслей!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 Используйте ТРИЗ-Софтвер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8. Тренируйте свою наблюдательность,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чувство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красоты решения.</a:t>
            </a:r>
          </a:p>
          <a:p>
            <a:pPr marL="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463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6264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процессе поиска решения может случиться так, что Вам не удается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идеи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несмотря на применение приемов и других рекомендаций.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Вполне возможно, что Вы имеете дело с задачей, для решения которой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нужны новые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знания, новые научные исследования. По сути дела, здесь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проходит фундаментальная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граница между возможностью и невозможностью создать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реализовать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некоторую техническую идею.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Если бы перед самым талантливым изобретателем середины XIX века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поставили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задачу создать устройство для «просвечивания» металлических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изделий, 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только пожал бы плечами. А сейчас конструкторы используют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этого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рентгеновские лучи, и гамма-лучи, и ультразвук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правильной оценки возникшей ситуации Вы должны хорошо знать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историю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своей отрасли, да и сопредельных отраслей.</a:t>
            </a:r>
          </a:p>
        </p:txBody>
      </p:sp>
    </p:spTree>
    <p:extLst>
      <p:ext uri="{BB962C8B-B14F-4D97-AF65-F5344CB8AC3E}">
        <p14:creationId xmlns:p14="http://schemas.microsoft.com/office/powerpoint/2010/main" val="3153943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ДЕСЯТЬ ТИПИЧНЫХ ОШИБОК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94869981"/>
              </p:ext>
            </p:extLst>
          </p:nvPr>
        </p:nvGraphicFramePr>
        <p:xfrm>
          <a:off x="1143000" y="731838"/>
          <a:ext cx="6400800" cy="60199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4083"/>
                <a:gridCol w="1792199"/>
                <a:gridCol w="4264518"/>
              </a:tblGrid>
              <a:tr h="42299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Условное название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Пояснение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  <a:tr h="109155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Тупик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Постановка проблемы с самого начала ориентируется на поиск в бесперспективном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направлении. Ошибка характерна для попыток усовершенствования системы, ресурсы которой исчерпаны.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  <a:tr h="6089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Чрезмерная конкретизация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Слишком узкая задача, характерна для заводских специалистов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  <a:tr h="59509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Прожектерство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Вместо решения конкретной задачи пытаются решить неизмеримо более сложную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  <a:tr h="8383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Путаница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Ситуация, когда под видом одной задачи на самом деле прячется несколько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  <a:tr h="8383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Избыток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информации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Ситуация, когда специалист ставящий задачу, выдает массу информации в которой трудно выделить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необходимую. Такая ситуация затрудняет ее решение.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3878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01243150"/>
              </p:ext>
            </p:extLst>
          </p:nvPr>
        </p:nvGraphicFramePr>
        <p:xfrm>
          <a:off x="395536" y="332656"/>
          <a:ext cx="8229600" cy="6034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2016224"/>
                <a:gridCol w="5637312"/>
              </a:tblGrid>
              <a:tr h="959987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Недостаток информации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Ситуация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когда специалист, ставящий задачу упускает важные сведения (например,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 ресурсах) считая их несущественными или общеизвестными. Или задача ставится по информации из сторонних не проверенных источников.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59987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Избыточные ограничения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Требование решать задачу строго определенным способом (например,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ничего не менять)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59987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Вторичное объяснение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Когда то или иное явление, факт объясняются не действительными причинами, а ошибочными, но ставшими привычными.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59987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«Близорукая» задача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Постановка задачи без учета изменений, которые могут произойти за время ее решения и создания системы.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Ошибочны требования к системе, </a:t>
                      </a:r>
                      <a:r>
                        <a:rPr lang="ru-RU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неучет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масштабов ее производства и продаж.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59987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Исправительная задача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Задача, когда предлагается усовершенствовать технологический участок, созданный для устранения недостатков,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вместо усовершенствования предыдущей технологической операции, на которой эти недостатки возникают.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4523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57200" y="476672"/>
            <a:ext cx="8229600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Контраргументы,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выдвинутых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студентами: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1. "Быть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творческой личностью (ТЛ)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значит быть одиночкой. А ведь мы говорим о пользе коллективного творчества. Не вяжется".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«ТЛ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требуют самоотречения. Это для единиц. А мы хотим жить как люди. Приносить пользу можно, не записываясь в "монахи".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3. "Кто же будет белье стирать, подметать улицы, если все станут творческими личностями?"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4. "Мне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 это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очень нужно. То есть нужно, 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тратить на это свое время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слишком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роскошно»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44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Задача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  Назовите цель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(связанную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 вашей специальностью), которая сегодня считается еретической, но через 50-100 лет, на ваш взгляд, станет вполне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научной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признанной.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Будете ли вы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разрабатывать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эту цель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75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Молекулярная кухня</a:t>
            </a:r>
          </a:p>
          <a:p>
            <a:r>
              <a:rPr lang="ru-RU" dirty="0" smtClean="0"/>
              <a:t>Космическая еда</a:t>
            </a:r>
          </a:p>
          <a:p>
            <a:r>
              <a:rPr lang="ru-RU" dirty="0" smtClean="0"/>
              <a:t>Натуральные продукты</a:t>
            </a:r>
          </a:p>
          <a:p>
            <a:r>
              <a:rPr lang="ru-RU" dirty="0" smtClean="0"/>
              <a:t>Капсульное питание</a:t>
            </a:r>
          </a:p>
          <a:p>
            <a:r>
              <a:rPr lang="ru-RU" dirty="0" smtClean="0"/>
              <a:t>1 9</a:t>
            </a:r>
          </a:p>
          <a:p>
            <a:r>
              <a:rPr lang="ru-RU" dirty="0" smtClean="0"/>
              <a:t>2 3</a:t>
            </a:r>
          </a:p>
          <a:p>
            <a:r>
              <a:rPr lang="ru-RU" dirty="0" smtClean="0"/>
              <a:t>3 2</a:t>
            </a:r>
          </a:p>
          <a:p>
            <a:r>
              <a:rPr lang="ru-RU" dirty="0" smtClean="0"/>
              <a:t>4 0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487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8229600" cy="56060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     Набросайте контуры программы приобщения к ТРИЗ-ТРТЛ: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     А. Своих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сокурсников.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     Б. Своих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начальников (в будущем).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     В. Своих знакомых.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     Г.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Своих родственников (расскажите им о ТРИЗ-ТРТЛ)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61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ПСИХОЛОГИЧЕСКИЙ АСПЕКТ (негативный)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Мнение окружающих, коллег:</a:t>
            </a:r>
          </a:p>
          <a:p>
            <a:pPr mar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первой стадии характерны безапелляционные выражения ≪Этого не может быть!≫, ≪Это — нелепая выдумка!≫, ≪Это — ложная теория≫ и т. п.;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второй стадии звучат глубокомысленные высказывания типа ≪В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этом что-то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есть, но кому это все нужно?≫, ≪Это невозможно реализовать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≫ или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≪Это преждевременно≫;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на третьей стадии те же говоруны всех сортов и пород обязательно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будут твердить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можно громче ≪Что тут нового — это всем известно!≫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≪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всегда видел в этом перспективу!≫, ≪Это не принадлежит только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одному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N.! Мы все внесли свой вклад в...≫ и т. д.</a:t>
            </a:r>
          </a:p>
        </p:txBody>
      </p:sp>
    </p:spTree>
    <p:extLst>
      <p:ext uri="{BB962C8B-B14F-4D97-AF65-F5344CB8AC3E}">
        <p14:creationId xmlns:p14="http://schemas.microsoft.com/office/powerpoint/2010/main" val="132193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dirty="0"/>
              <a:t>В ТРИЗ-школе различают творческую деятельность трех типов:</a:t>
            </a:r>
          </a:p>
          <a:p>
            <a:pPr algn="just"/>
            <a:r>
              <a:rPr lang="ru-RU" dirty="0"/>
              <a:t>1) применение известной идеи по известному назначению;</a:t>
            </a:r>
          </a:p>
          <a:p>
            <a:pPr algn="just"/>
            <a:r>
              <a:rPr lang="ru-RU" dirty="0"/>
              <a:t>2) создание новой идеи для известной цели;</a:t>
            </a:r>
          </a:p>
          <a:p>
            <a:pPr algn="just"/>
            <a:r>
              <a:rPr lang="ru-RU" dirty="0"/>
              <a:t>3) создание новой цели и идеи для се достижения.</a:t>
            </a:r>
          </a:p>
        </p:txBody>
      </p:sp>
    </p:spTree>
    <p:extLst>
      <p:ext uri="{BB962C8B-B14F-4D97-AF65-F5344CB8AC3E}">
        <p14:creationId xmlns:p14="http://schemas.microsoft.com/office/powerpoint/2010/main" val="649623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Ступени творчества отличаются не только уровнем постановки и решения проблем, но и стимулами, мотивацией самого творчества и психологическими аспектами, т.е. характерной негативной реакцией окружающих на энтузиастов.</a:t>
            </a:r>
          </a:p>
          <a:p>
            <a:pPr marL="0" indent="0" algn="just">
              <a:buNone/>
            </a:pPr>
            <a:r>
              <a:rPr lang="ru-RU" dirty="0" smtClean="0"/>
              <a:t>творческой деятельности и их результаты.</a:t>
            </a:r>
          </a:p>
          <a:p>
            <a:pPr marL="0" indent="0" algn="just">
              <a:buNone/>
            </a:pPr>
            <a:r>
              <a:rPr lang="ru-RU" u="sng" dirty="0" smtClean="0"/>
              <a:t>РЕШЕНИЕ</a:t>
            </a:r>
            <a:r>
              <a:rPr lang="ru-RU" dirty="0" smtClean="0"/>
              <a:t> - разработка теоретической моде-ли на основе которой творческая личность могла бы противостоять негативным воздействиям внешних обстоятельств (уме-</a:t>
            </a:r>
            <a:r>
              <a:rPr lang="ru-RU" dirty="0" err="1" smtClean="0"/>
              <a:t>нию</a:t>
            </a:r>
            <a:r>
              <a:rPr lang="ru-RU" dirty="0" smtClean="0"/>
              <a:t> </a:t>
            </a:r>
            <a:r>
              <a:rPr lang="ru-RU" dirty="0"/>
              <a:t>≪держать удар</a:t>
            </a:r>
            <a:r>
              <a:rPr lang="ru-RU" dirty="0" smtClean="0"/>
              <a:t>≫).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234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есть необходимых качеств «Творческого </a:t>
            </a:r>
            <a:r>
              <a:rPr lang="ru-RU" sz="2800" b="1" dirty="0" smtClean="0"/>
              <a:t>комплекса» 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Нужна достойная цель — новая, еще не достигнутая, значительная, общественно полезная. Для уровня творчества третьего типа можно говорить о выборе цели служения общественному прогрессу, цели гуманистического развития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цивилизации.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Нужен комплекс реальных рабочих планов достижения цели и регулярный самоконтроль за выполнением этих планов. Цель останется смутной мечтой, если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будет разработан пакет планов, например, на 10 лет, на 5 лет, на год.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если не будет оценки выполнения этих планов — каждый месяц или даже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день. В большинстве случаев планы включают приобретение новых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знаний и умений, например, знание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иностранных языков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чтения нужных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 в оригинале.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85802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252</TotalTime>
  <Words>1907</Words>
  <Application>Microsoft Office PowerPoint</Application>
  <PresentationFormat>Экран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Интеграция ТРИЗ в профессиональную деятельность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Шесть необходимых качеств «Творческого комплекса» .</vt:lpstr>
      <vt:lpstr>Презентация PowerPoint</vt:lpstr>
      <vt:lpstr>Презентация PowerPoint</vt:lpstr>
      <vt:lpstr>АДАПТАЦИЯ ТРИЗ-знаний  К ПРОФЕССИИ</vt:lpstr>
      <vt:lpstr>Презентация PowerPoint</vt:lpstr>
      <vt:lpstr>Презентация PowerPoint</vt:lpstr>
      <vt:lpstr>Конкретные рекомендации.</vt:lpstr>
      <vt:lpstr>Презентация PowerPoint</vt:lpstr>
      <vt:lpstr>Презентация PowerPoint</vt:lpstr>
      <vt:lpstr>ДЕСЯТЬ ТИПИЧНЫХ ОШИБОК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ТРИЗ в профессиональную деятельность</dc:title>
  <dc:creator>User</dc:creator>
  <cp:lastModifiedBy>User</cp:lastModifiedBy>
  <cp:revision>25</cp:revision>
  <dcterms:created xsi:type="dcterms:W3CDTF">2018-12-11T04:34:17Z</dcterms:created>
  <dcterms:modified xsi:type="dcterms:W3CDTF">2020-02-04T19:11:58Z</dcterms:modified>
</cp:coreProperties>
</file>